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4DDF95-B1B4-4386-86FC-155E736AC4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0850056-0277-4873-A2A0-BC62A5F6D2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7F3E843-5845-4ECE-8213-0069B2E80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E588F-F590-4AD5-99C0-E1907E042BC4}" type="datetimeFigureOut">
              <a:rPr lang="ru-RU" smtClean="0"/>
              <a:t>19.03.2024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26B3B7F-580C-4646-8307-E38A9C6C8D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CDB9625-8210-45EC-AA43-006EB9B58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1293A-AA66-4F1C-906B-947D30107B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81263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2FAD69-532E-4DD1-8C80-13020F69F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9F2AD53-FCF6-4193-B340-B04335FBF6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9810B3E-650A-431D-AF5B-A7D5F1BF0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E588F-F590-4AD5-99C0-E1907E042BC4}" type="datetimeFigureOut">
              <a:rPr lang="ru-RU" smtClean="0"/>
              <a:t>19.03.2024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3737A65-2605-4B90-84BE-E3AF1C20E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1A12FA8-6583-48CE-B471-AB1705BA8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1293A-AA66-4F1C-906B-947D30107B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1456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DC3361-67B1-4D3E-B3F7-59B449FA7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6E041FE-62CC-4B66-BD92-8F3CA79950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FC2D757-4F1B-40AD-837C-4AD134C98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E588F-F590-4AD5-99C0-E1907E042BC4}" type="datetimeFigureOut">
              <a:rPr lang="ru-RU" smtClean="0"/>
              <a:t>19.03.2024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087E979-45A4-4E01-B031-2B32EE11B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1485136-A54A-4731-A60F-CD771ABD9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1293A-AA66-4F1C-906B-947D30107B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278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3F2471-BDF6-45A6-8B50-07F6CDBFC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5A75709-ACC9-43A0-8D89-1F4739CBB3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55A1147-0D64-4BAA-8C9A-82F408D612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87632AE-9E05-4D24-8E25-C4E2D8364D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E588F-F590-4AD5-99C0-E1907E042BC4}" type="datetimeFigureOut">
              <a:rPr lang="ru-RU" smtClean="0"/>
              <a:t>19.03.2024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52FCD94-4A18-48B3-A097-124359CAA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BB9609A-C660-4F27-8E8D-DB178DF11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1293A-AA66-4F1C-906B-947D30107B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6397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C0EFE8-35B3-4E47-8ECC-F4458E3C9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7EA5A30-F225-4513-8BD5-B021B385ED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0A39144-0826-47A0-AF9B-2DC4B160A5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81BB23A-6DB1-4602-A218-910B6D2CE7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AC1DF50-5A05-411E-AD41-8722DB7B85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7072E61-22DF-4517-9FDC-905CACDF4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E588F-F590-4AD5-99C0-E1907E042BC4}" type="datetimeFigureOut">
              <a:rPr lang="ru-RU" smtClean="0"/>
              <a:t>19.03.2024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AF353B6-6FFF-4EE6-9D75-B9291AD8F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1AF32E3-EAE9-4332-8E30-7D27465D7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1293A-AA66-4F1C-906B-947D30107B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859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9BF763-CAFC-4441-A629-D3442281F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72D0593-DA34-4CF5-B96C-678C7A62F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E588F-F590-4AD5-99C0-E1907E042BC4}" type="datetimeFigureOut">
              <a:rPr lang="ru-RU" smtClean="0"/>
              <a:t>19.03.2024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82D2501-A80C-42F8-AE57-F2C97FBCE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637444A-6D5F-410F-BACA-8F5C6C8D9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1293A-AA66-4F1C-906B-947D30107B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3253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2CADC1D-80F3-4ED4-8237-0D17B64D7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E588F-F590-4AD5-99C0-E1907E042BC4}" type="datetimeFigureOut">
              <a:rPr lang="ru-RU" smtClean="0"/>
              <a:t>19.03.2024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C5723A7-AFB5-47C5-9974-BF5A6CE71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B375553-186B-4E81-8818-907A73A71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1293A-AA66-4F1C-906B-947D30107B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8370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F3FA53-B035-4E28-8611-14B2D4444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3B7A76-25E5-4BCC-852C-E35F98B815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AA045D6-E5A5-4C28-A00A-FD09DC377D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B323B3B-7B97-4E7B-82EA-FFD848C78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E588F-F590-4AD5-99C0-E1907E042BC4}" type="datetimeFigureOut">
              <a:rPr lang="ru-RU" smtClean="0"/>
              <a:t>19.03.2024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845863F-5112-4159-8339-F0E566D87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6178F83-3F88-4E77-8E54-63C3684E5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1293A-AA66-4F1C-906B-947D30107B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81588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1F9AD4-DCBF-47C8-B338-81A50D1DB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7161867-A0AD-4250-AAE8-FA40D22CC2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7E15EF3-B7DB-4B9B-A4A7-7A159C51BF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3D48AEE-2992-46A7-A9E6-31172A2191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E588F-F590-4AD5-99C0-E1907E042BC4}" type="datetimeFigureOut">
              <a:rPr lang="ru-RU" smtClean="0"/>
              <a:t>19.03.2024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EAF39C0-CEBC-4D4A-BDDD-A0C4196EC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844C53B-AE57-4072-A5B4-A2C5EAE55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1293A-AA66-4F1C-906B-947D30107B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9331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737082-E131-4A3F-9E2A-5EDA57A16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19FC018-5688-4C27-A9C3-0F6383D069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8FE9BC-E4D7-4258-8293-5356B6737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E588F-F590-4AD5-99C0-E1907E042BC4}" type="datetimeFigureOut">
              <a:rPr lang="ru-RU" smtClean="0"/>
              <a:t>19.03.2024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FACCCD3-8C0E-47B1-90D6-B03C9A1B9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DA3CECC-2278-4CEB-A8FF-93A601402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1293A-AA66-4F1C-906B-947D30107B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9770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7601AFD-2F3E-4B3B-9C67-72ED042AD7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09836B2-271E-4153-87EC-6EFE4057EE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14AF08C-6FD6-4D16-B26B-AB6F1C4523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E588F-F590-4AD5-99C0-E1907E042BC4}" type="datetimeFigureOut">
              <a:rPr lang="ru-RU" smtClean="0"/>
              <a:t>19.03.2024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0D4543F-785F-4AB0-8E0D-06CFBB040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B019547-63FC-4BDD-B796-E8FE87127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1293A-AA66-4F1C-906B-947D30107B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0481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D0819D-0295-45D9-B8A2-08C32DA9C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2156005-D2EE-41B6-95AE-66943F54C6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FA6CEF4-E6E6-43BB-9CD2-B11A595CB0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DE588F-F590-4AD5-99C0-E1907E042BC4}" type="datetimeFigureOut">
              <a:rPr lang="ru-RU" smtClean="0"/>
              <a:t>19.03.2024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A4C7B35-1C81-41F7-BD61-FA38395FEE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9292759-7534-4D30-B059-BC008C70BF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81293A-AA66-4F1C-906B-947D30107B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0608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jpeg"/><Relationship Id="rId3" Type="http://schemas.microsoft.com/office/2007/relationships/hdphoto" Target="../media/hdphoto1.wdp"/><Relationship Id="rId7" Type="http://schemas.openxmlformats.org/officeDocument/2006/relationships/image" Target="../media/image4.png"/><Relationship Id="rId12" Type="http://schemas.openxmlformats.org/officeDocument/2006/relationships/image" Target="../media/image9.jpeg"/><Relationship Id="rId17" Type="http://schemas.openxmlformats.org/officeDocument/2006/relationships/image" Target="../media/image14.gif"/><Relationship Id="rId2" Type="http://schemas.openxmlformats.org/officeDocument/2006/relationships/image" Target="../media/image1.png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microsoft.com/office/2007/relationships/hdphoto" Target="../media/hdphoto2.wdp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4" Type="http://schemas.openxmlformats.org/officeDocument/2006/relationships/image" Target="../media/image2.png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18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62" t="151" r="62" b="77243"/>
          <a:stretch/>
        </p:blipFill>
        <p:spPr>
          <a:xfrm>
            <a:off x="0" y="5984387"/>
            <a:ext cx="12192000" cy="873613"/>
          </a:xfrm>
          <a:prstGeom prst="rect">
            <a:avLst/>
          </a:prstGeom>
        </p:spPr>
      </p:pic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D59CAB1F-CC5F-4A26-B727-5693D70DAC81}"/>
              </a:ext>
            </a:extLst>
          </p:cNvPr>
          <p:cNvSpPr/>
          <p:nvPr/>
        </p:nvSpPr>
        <p:spPr>
          <a:xfrm>
            <a:off x="188255" y="743418"/>
            <a:ext cx="6971251" cy="369332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0BD728F7-BFF5-473A-954F-22797BA24B0D}"/>
              </a:ext>
            </a:extLst>
          </p:cNvPr>
          <p:cNvSpPr/>
          <p:nvPr/>
        </p:nvSpPr>
        <p:spPr>
          <a:xfrm>
            <a:off x="229922" y="790516"/>
            <a:ext cx="1179501" cy="277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Montserrat" panose="00000500000000000000" pitchFamily="2" charset="-5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81973FF-5388-4068-9E60-B6F35CAC34AE}"/>
              </a:ext>
            </a:extLst>
          </p:cNvPr>
          <p:cNvSpPr txBox="1"/>
          <p:nvPr/>
        </p:nvSpPr>
        <p:spPr>
          <a:xfrm>
            <a:off x="427838" y="17950"/>
            <a:ext cx="599875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-52"/>
              </a:rPr>
              <a:t>КАРЬЕРНАЯ КАРТА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6EF1CA-49FC-4DCF-987A-EF5202D34773}"/>
              </a:ext>
            </a:extLst>
          </p:cNvPr>
          <p:cNvSpPr txBox="1"/>
          <p:nvPr/>
        </p:nvSpPr>
        <p:spPr>
          <a:xfrm>
            <a:off x="274720" y="745020"/>
            <a:ext cx="1288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DA7849"/>
                </a:solidFill>
                <a:latin typeface="Montserrat" panose="00000500000000000000" pitchFamily="2" charset="-52"/>
              </a:rPr>
              <a:t>15.02.16</a:t>
            </a:r>
            <a:endParaRPr lang="ru-RU" sz="1400" dirty="0">
              <a:solidFill>
                <a:srgbClr val="DA7849"/>
              </a:solidFill>
              <a:latin typeface="Montserrat" panose="00000500000000000000" pitchFamily="2" charset="-5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DBAE3E-DCE3-4A31-99E0-66B464C3DE41}"/>
              </a:ext>
            </a:extLst>
          </p:cNvPr>
          <p:cNvSpPr txBox="1"/>
          <p:nvPr/>
        </p:nvSpPr>
        <p:spPr>
          <a:xfrm>
            <a:off x="1409881" y="727265"/>
            <a:ext cx="61434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DA7849"/>
                </a:solidFill>
                <a:latin typeface="Montserrat" panose="00000500000000000000" pitchFamily="2" charset="-52"/>
              </a:rPr>
              <a:t>ТЕХНОЛОГИЯ</a:t>
            </a:r>
            <a:r>
              <a:rPr lang="ru-RU" dirty="0">
                <a:solidFill>
                  <a:srgbClr val="DA7849"/>
                </a:solidFill>
                <a:latin typeface="Montserrat" panose="00000500000000000000" pitchFamily="2" charset="-52"/>
              </a:rPr>
              <a:t> </a:t>
            </a:r>
            <a:r>
              <a:rPr lang="ru-RU" sz="1400" dirty="0">
                <a:solidFill>
                  <a:srgbClr val="DA7849"/>
                </a:solidFill>
                <a:latin typeface="Montserrat" panose="00000500000000000000" pitchFamily="2" charset="-52"/>
              </a:rPr>
              <a:t>МАШИНОСТРОЕНИЯ</a:t>
            </a:r>
            <a:endParaRPr lang="ru-RU" dirty="0">
              <a:solidFill>
                <a:srgbClr val="DA7849"/>
              </a:solidFill>
              <a:latin typeface="Montserrat" panose="00000500000000000000" pitchFamily="2" charset="-52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CC1D765-B1AD-4304-A9C2-A5F641B2CE1C}"/>
              </a:ext>
            </a:extLst>
          </p:cNvPr>
          <p:cNvSpPr txBox="1"/>
          <p:nvPr/>
        </p:nvSpPr>
        <p:spPr>
          <a:xfrm>
            <a:off x="243979" y="1222338"/>
            <a:ext cx="224826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DA7849"/>
                </a:solidFill>
                <a:latin typeface="Montserrat" panose="00000500000000000000" pitchFamily="2" charset="-52"/>
              </a:rPr>
              <a:t>ЧЕМУ НАУЧИМ: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D085472-3BD2-4117-B920-762E41D03737}"/>
              </a:ext>
            </a:extLst>
          </p:cNvPr>
          <p:cNvSpPr txBox="1"/>
          <p:nvPr/>
        </p:nvSpPr>
        <p:spPr>
          <a:xfrm>
            <a:off x="27028" y="1474749"/>
            <a:ext cx="66735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DA7849"/>
              </a:buClr>
              <a:buFont typeface="Wingdings" panose="05000000000000000000" pitchFamily="2" charset="2"/>
              <a:buChar char="v"/>
            </a:pP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-52"/>
              </a:rPr>
              <a:t>Разработка и внедрение управляющих программ изготовления деталей машин в машиностроительном производстве;</a:t>
            </a:r>
          </a:p>
          <a:p>
            <a:pPr marL="285750" indent="-285750">
              <a:buClr>
                <a:srgbClr val="DA7849"/>
              </a:buClr>
              <a:buFont typeface="Wingdings" panose="05000000000000000000" pitchFamily="2" charset="2"/>
              <a:buChar char="v"/>
            </a:pP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-52"/>
              </a:rPr>
              <a:t>Эксплуатация станков ЧПУ и сборочных приспособлений, задействованных в производственном процессе;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3F54ACDE-3794-4DF0-886D-ECE8673298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6800" r="92650">
                        <a14:foregroundMark x1="7600" y1="61550" x2="8700" y2="59050"/>
                        <a14:foregroundMark x1="7900" y1="62000" x2="9500" y2="59650"/>
                        <a14:foregroundMark x1="6850" y1="63750" x2="8850" y2="63100"/>
                        <a14:foregroundMark x1="92650" y1="42300" x2="89700" y2="48850"/>
                        <a14:foregroundMark x1="85750" y1="61700" x2="84650" y2="63900"/>
                        <a14:foregroundMark x1="33900" y1="28200" x2="33900" y2="28200"/>
                        <a14:foregroundMark x1="34700" y1="27550" x2="34700" y2="275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37" t="22487" r="3589" b="23622"/>
          <a:stretch/>
        </p:blipFill>
        <p:spPr bwMode="auto">
          <a:xfrm rot="20455662">
            <a:off x="6599862" y="941298"/>
            <a:ext cx="2029766" cy="1177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B87C33F-8D73-463A-9E67-A08461726E5A}"/>
              </a:ext>
            </a:extLst>
          </p:cNvPr>
          <p:cNvSpPr txBox="1"/>
          <p:nvPr/>
        </p:nvSpPr>
        <p:spPr>
          <a:xfrm>
            <a:off x="3765169" y="1062367"/>
            <a:ext cx="3396197" cy="469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</a:pPr>
            <a:r>
              <a:rPr lang="ru-RU" sz="1200" dirty="0">
                <a:solidFill>
                  <a:srgbClr val="DA7849"/>
                </a:solidFill>
                <a:latin typeface="Montserrat" panose="00000500000000000000" pitchFamily="2" charset="-52"/>
              </a:rPr>
              <a:t>средняя заработная плата по </a:t>
            </a:r>
          </a:p>
          <a:p>
            <a:pPr>
              <a:lnSpc>
                <a:spcPct val="105000"/>
              </a:lnSpc>
            </a:pPr>
            <a:r>
              <a:rPr lang="ru-RU" sz="1200" dirty="0">
                <a:solidFill>
                  <a:srgbClr val="DA7849"/>
                </a:solidFill>
                <a:latin typeface="Montserrat" panose="00000500000000000000" pitchFamily="2" charset="-52"/>
              </a:rPr>
              <a:t>республике Татарстан 125 881 руб. </a:t>
            </a: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5644E93A-3D09-486B-8C0C-F2DF33F9E4B8}"/>
              </a:ext>
            </a:extLst>
          </p:cNvPr>
          <p:cNvCxnSpPr>
            <a:cxnSpLocks/>
          </p:cNvCxnSpPr>
          <p:nvPr/>
        </p:nvCxnSpPr>
        <p:spPr>
          <a:xfrm>
            <a:off x="6326205" y="1272750"/>
            <a:ext cx="514280" cy="39610"/>
          </a:xfrm>
          <a:prstGeom prst="line">
            <a:avLst/>
          </a:prstGeom>
          <a:ln w="12700">
            <a:solidFill>
              <a:srgbClr val="DA7849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EAD4F5FC-030C-4391-ACA2-85BCB22DEB6E}"/>
              </a:ext>
            </a:extLst>
          </p:cNvPr>
          <p:cNvCxnSpPr>
            <a:cxnSpLocks/>
          </p:cNvCxnSpPr>
          <p:nvPr/>
        </p:nvCxnSpPr>
        <p:spPr>
          <a:xfrm>
            <a:off x="6844005" y="1322247"/>
            <a:ext cx="513208" cy="285714"/>
          </a:xfrm>
          <a:prstGeom prst="line">
            <a:avLst/>
          </a:prstGeom>
          <a:ln w="12700">
            <a:solidFill>
              <a:srgbClr val="DA7849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AutoShape 2" descr="новая линейка НК.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13" name="Прямоугольник: скругленные углы 112">
            <a:extLst>
              <a:ext uri="{FF2B5EF4-FFF2-40B4-BE49-F238E27FC236}">
                <a16:creationId xmlns:a16="http://schemas.microsoft.com/office/drawing/2014/main" id="{03D5E4C8-F872-45A8-A61E-CDA8BB874A0E}"/>
              </a:ext>
            </a:extLst>
          </p:cNvPr>
          <p:cNvSpPr/>
          <p:nvPr/>
        </p:nvSpPr>
        <p:spPr>
          <a:xfrm>
            <a:off x="108489" y="2871539"/>
            <a:ext cx="1188042" cy="307777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CF9CCFD1-7FD3-4772-8785-091EE73E2905}"/>
              </a:ext>
            </a:extLst>
          </p:cNvPr>
          <p:cNvSpPr txBox="1"/>
          <p:nvPr/>
        </p:nvSpPr>
        <p:spPr>
          <a:xfrm>
            <a:off x="243979" y="2908220"/>
            <a:ext cx="9530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rgbClr val="DA7849"/>
                </a:solidFill>
                <a:latin typeface="Montserrat" panose="00000500000000000000" pitchFamily="2" charset="-52"/>
              </a:rPr>
              <a:t>СТУДЕНТ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1446D326-4FDE-4C0B-AE3F-2FE4A24707AE}"/>
              </a:ext>
            </a:extLst>
          </p:cNvPr>
          <p:cNvSpPr txBox="1"/>
          <p:nvPr/>
        </p:nvSpPr>
        <p:spPr>
          <a:xfrm>
            <a:off x="332125" y="3184702"/>
            <a:ext cx="79380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15-18 лет</a:t>
            </a:r>
          </a:p>
        </p:txBody>
      </p:sp>
      <p:pic>
        <p:nvPicPr>
          <p:cNvPr id="116" name="Рисунок 115">
            <a:extLst>
              <a:ext uri="{FF2B5EF4-FFF2-40B4-BE49-F238E27FC236}">
                <a16:creationId xmlns:a16="http://schemas.microsoft.com/office/drawing/2014/main" id="{ED4D2052-3E6C-498B-929E-44E10D0211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159" y="3536728"/>
            <a:ext cx="457200" cy="1038225"/>
          </a:xfrm>
          <a:prstGeom prst="rect">
            <a:avLst/>
          </a:prstGeom>
        </p:spPr>
      </p:pic>
      <p:pic>
        <p:nvPicPr>
          <p:cNvPr id="118" name="Рисунок 117">
            <a:extLst>
              <a:ext uri="{FF2B5EF4-FFF2-40B4-BE49-F238E27FC236}">
                <a16:creationId xmlns:a16="http://schemas.microsoft.com/office/drawing/2014/main" id="{F474B874-927B-46C6-AA23-2B287BA692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42218" y="3349557"/>
            <a:ext cx="590550" cy="1038225"/>
          </a:xfrm>
          <a:prstGeom prst="rect">
            <a:avLst/>
          </a:prstGeom>
        </p:spPr>
      </p:pic>
      <p:pic>
        <p:nvPicPr>
          <p:cNvPr id="119" name="Рисунок 118">
            <a:extLst>
              <a:ext uri="{FF2B5EF4-FFF2-40B4-BE49-F238E27FC236}">
                <a16:creationId xmlns:a16="http://schemas.microsoft.com/office/drawing/2014/main" id="{02E9C1C3-4125-4C46-9E3E-60DAE388E5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78781" y="3288822"/>
            <a:ext cx="552450" cy="1028700"/>
          </a:xfrm>
          <a:prstGeom prst="rect">
            <a:avLst/>
          </a:prstGeom>
        </p:spPr>
      </p:pic>
      <p:pic>
        <p:nvPicPr>
          <p:cNvPr id="120" name="Рисунок 119">
            <a:extLst>
              <a:ext uri="{FF2B5EF4-FFF2-40B4-BE49-F238E27FC236}">
                <a16:creationId xmlns:a16="http://schemas.microsoft.com/office/drawing/2014/main" id="{7ACD2B9E-AC5D-4E98-8C29-A603A885C66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92876" y="3031903"/>
            <a:ext cx="438150" cy="1009650"/>
          </a:xfrm>
          <a:prstGeom prst="rect">
            <a:avLst/>
          </a:prstGeom>
        </p:spPr>
      </p:pic>
      <p:pic>
        <p:nvPicPr>
          <p:cNvPr id="121" name="Рисунок 120">
            <a:extLst>
              <a:ext uri="{FF2B5EF4-FFF2-40B4-BE49-F238E27FC236}">
                <a16:creationId xmlns:a16="http://schemas.microsoft.com/office/drawing/2014/main" id="{84FBC3DC-F1A7-400E-85ED-712DE883822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59480" y="3077271"/>
            <a:ext cx="466725" cy="1019175"/>
          </a:xfrm>
          <a:prstGeom prst="rect">
            <a:avLst/>
          </a:prstGeom>
        </p:spPr>
      </p:pic>
      <p:pic>
        <p:nvPicPr>
          <p:cNvPr id="122" name="Рисунок 121">
            <a:extLst>
              <a:ext uri="{FF2B5EF4-FFF2-40B4-BE49-F238E27FC236}">
                <a16:creationId xmlns:a16="http://schemas.microsoft.com/office/drawing/2014/main" id="{913A594B-569E-481A-95C3-90069DB3848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85528" y="2985345"/>
            <a:ext cx="476250" cy="1019175"/>
          </a:xfrm>
          <a:prstGeom prst="rect">
            <a:avLst/>
          </a:prstGeom>
        </p:spPr>
      </p:pic>
      <p:sp>
        <p:nvSpPr>
          <p:cNvPr id="123" name="Прямоугольник: скругленные углы 122">
            <a:extLst>
              <a:ext uri="{FF2B5EF4-FFF2-40B4-BE49-F238E27FC236}">
                <a16:creationId xmlns:a16="http://schemas.microsoft.com/office/drawing/2014/main" id="{3134E228-AE11-480E-B9A2-D98C9BBCCD89}"/>
              </a:ext>
            </a:extLst>
          </p:cNvPr>
          <p:cNvSpPr/>
          <p:nvPr/>
        </p:nvSpPr>
        <p:spPr>
          <a:xfrm>
            <a:off x="108489" y="4551815"/>
            <a:ext cx="1188042" cy="565648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28" name="Прямоугольник: скругленные углы 127">
            <a:extLst>
              <a:ext uri="{FF2B5EF4-FFF2-40B4-BE49-F238E27FC236}">
                <a16:creationId xmlns:a16="http://schemas.microsoft.com/office/drawing/2014/main" id="{BEBBC4BE-16F6-44E4-BEDC-8FE4B336866D}"/>
              </a:ext>
            </a:extLst>
          </p:cNvPr>
          <p:cNvSpPr/>
          <p:nvPr/>
        </p:nvSpPr>
        <p:spPr>
          <a:xfrm>
            <a:off x="1581286" y="2718819"/>
            <a:ext cx="1188042" cy="307777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77AED790-143E-4B24-8010-86E106B85133}"/>
              </a:ext>
            </a:extLst>
          </p:cNvPr>
          <p:cNvSpPr txBox="1"/>
          <p:nvPr/>
        </p:nvSpPr>
        <p:spPr>
          <a:xfrm>
            <a:off x="1577437" y="2737030"/>
            <a:ext cx="119189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rgbClr val="DA7849"/>
                </a:solidFill>
                <a:latin typeface="Montserrat" panose="00000500000000000000" pitchFamily="2" charset="-52"/>
              </a:rPr>
              <a:t>ТЕХНИК</a:t>
            </a:r>
            <a:endParaRPr lang="ru-RU" sz="1600" dirty="0">
              <a:solidFill>
                <a:srgbClr val="DA7849"/>
              </a:solidFill>
              <a:latin typeface="Montserrat" panose="00000500000000000000" pitchFamily="2" charset="-52"/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4568F2E9-981D-4CCC-8097-353ED77D80C6}"/>
              </a:ext>
            </a:extLst>
          </p:cNvPr>
          <p:cNvSpPr txBox="1"/>
          <p:nvPr/>
        </p:nvSpPr>
        <p:spPr>
          <a:xfrm>
            <a:off x="1827047" y="2985345"/>
            <a:ext cx="79541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19-20лет</a:t>
            </a:r>
          </a:p>
        </p:txBody>
      </p:sp>
      <p:sp>
        <p:nvSpPr>
          <p:cNvPr id="131" name="Прямоугольник: скругленные углы 130">
            <a:extLst>
              <a:ext uri="{FF2B5EF4-FFF2-40B4-BE49-F238E27FC236}">
                <a16:creationId xmlns:a16="http://schemas.microsoft.com/office/drawing/2014/main" id="{8F8BEE74-E6E4-4FC4-8291-7EE4A1D670CF}"/>
              </a:ext>
            </a:extLst>
          </p:cNvPr>
          <p:cNvSpPr/>
          <p:nvPr/>
        </p:nvSpPr>
        <p:spPr>
          <a:xfrm>
            <a:off x="1589854" y="4384477"/>
            <a:ext cx="1196582" cy="1134412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32" name="Прямоугольник: скругленные углы 131">
            <a:extLst>
              <a:ext uri="{FF2B5EF4-FFF2-40B4-BE49-F238E27FC236}">
                <a16:creationId xmlns:a16="http://schemas.microsoft.com/office/drawing/2014/main" id="{377796F4-692E-4E0C-813E-74B92592763E}"/>
              </a:ext>
            </a:extLst>
          </p:cNvPr>
          <p:cNvSpPr/>
          <p:nvPr/>
        </p:nvSpPr>
        <p:spPr>
          <a:xfrm>
            <a:off x="2912415" y="2407516"/>
            <a:ext cx="1181751" cy="462449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68D465D0-6893-4C5E-898A-ECF81DF5366B}"/>
              </a:ext>
            </a:extLst>
          </p:cNvPr>
          <p:cNvSpPr txBox="1"/>
          <p:nvPr/>
        </p:nvSpPr>
        <p:spPr>
          <a:xfrm>
            <a:off x="2912419" y="2507089"/>
            <a:ext cx="122647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700" dirty="0">
                <a:solidFill>
                  <a:srgbClr val="DA7849"/>
                </a:solidFill>
                <a:latin typeface="Montserrat" panose="00000500000000000000" pitchFamily="2" charset="-52"/>
              </a:rPr>
              <a:t>ИНЖЕНЕР-ТЕХНОЛОГ МАШИНОСТРОЕНИЯ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DD82EC3B-3750-4464-BBC4-2D01FDF6DE38}"/>
              </a:ext>
            </a:extLst>
          </p:cNvPr>
          <p:cNvSpPr txBox="1"/>
          <p:nvPr/>
        </p:nvSpPr>
        <p:spPr>
          <a:xfrm>
            <a:off x="3143317" y="2886048"/>
            <a:ext cx="6270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25 лет</a:t>
            </a:r>
          </a:p>
        </p:txBody>
      </p:sp>
      <p:sp>
        <p:nvSpPr>
          <p:cNvPr id="135" name="Прямоугольник: скругленные углы 134">
            <a:extLst>
              <a:ext uri="{FF2B5EF4-FFF2-40B4-BE49-F238E27FC236}">
                <a16:creationId xmlns:a16="http://schemas.microsoft.com/office/drawing/2014/main" id="{EDD3BB37-140B-47BE-8C10-0F20EB544357}"/>
              </a:ext>
            </a:extLst>
          </p:cNvPr>
          <p:cNvSpPr/>
          <p:nvPr/>
        </p:nvSpPr>
        <p:spPr>
          <a:xfrm>
            <a:off x="2906124" y="4285179"/>
            <a:ext cx="1188042" cy="1253536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36" name="Прямоугольник: скругленные углы 135">
            <a:extLst>
              <a:ext uri="{FF2B5EF4-FFF2-40B4-BE49-F238E27FC236}">
                <a16:creationId xmlns:a16="http://schemas.microsoft.com/office/drawing/2014/main" id="{E7425BB0-F5CF-4A94-8B07-AB640819CE3D}"/>
              </a:ext>
            </a:extLst>
          </p:cNvPr>
          <p:cNvSpPr/>
          <p:nvPr/>
        </p:nvSpPr>
        <p:spPr>
          <a:xfrm>
            <a:off x="4207820" y="2478176"/>
            <a:ext cx="1188042" cy="346267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F78B9B18-5E92-4D69-8D02-CCCA0C6897AE}"/>
              </a:ext>
            </a:extLst>
          </p:cNvPr>
          <p:cNvSpPr txBox="1"/>
          <p:nvPr/>
        </p:nvSpPr>
        <p:spPr>
          <a:xfrm>
            <a:off x="4207818" y="2435865"/>
            <a:ext cx="117731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50" dirty="0">
                <a:solidFill>
                  <a:srgbClr val="DA7849"/>
                </a:solidFill>
                <a:latin typeface="Montserrat" panose="00000500000000000000" pitchFamily="2" charset="-52"/>
              </a:rPr>
              <a:t>НАЧАЛЬНИК</a:t>
            </a:r>
          </a:p>
          <a:p>
            <a:pPr algn="ctr"/>
            <a:r>
              <a:rPr lang="ru-RU" sz="1050" dirty="0">
                <a:solidFill>
                  <a:srgbClr val="DA7849"/>
                </a:solidFill>
                <a:latin typeface="Montserrat" panose="00000500000000000000" pitchFamily="2" charset="-52"/>
              </a:rPr>
              <a:t>ОТДЕЛА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1F6BFD0B-933E-4F19-93ED-1EE3C556DFC1}"/>
              </a:ext>
            </a:extLst>
          </p:cNvPr>
          <p:cNvSpPr txBox="1"/>
          <p:nvPr/>
        </p:nvSpPr>
        <p:spPr>
          <a:xfrm>
            <a:off x="4445012" y="2785953"/>
            <a:ext cx="63991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30 лет</a:t>
            </a:r>
          </a:p>
        </p:txBody>
      </p:sp>
      <p:sp>
        <p:nvSpPr>
          <p:cNvPr id="139" name="Прямоугольник: скругленные углы 138">
            <a:extLst>
              <a:ext uri="{FF2B5EF4-FFF2-40B4-BE49-F238E27FC236}">
                <a16:creationId xmlns:a16="http://schemas.microsoft.com/office/drawing/2014/main" id="{13AB8750-9E6F-4F84-8D9E-28F562D93EFB}"/>
              </a:ext>
            </a:extLst>
          </p:cNvPr>
          <p:cNvSpPr/>
          <p:nvPr/>
        </p:nvSpPr>
        <p:spPr>
          <a:xfrm>
            <a:off x="4176363" y="4039875"/>
            <a:ext cx="1236672" cy="1441179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40" name="Прямоугольник: скругленные углы 139">
            <a:extLst>
              <a:ext uri="{FF2B5EF4-FFF2-40B4-BE49-F238E27FC236}">
                <a16:creationId xmlns:a16="http://schemas.microsoft.com/office/drawing/2014/main" id="{21ABBD49-E39B-4A7E-BD3E-B826B0906658}"/>
              </a:ext>
            </a:extLst>
          </p:cNvPr>
          <p:cNvSpPr/>
          <p:nvPr/>
        </p:nvSpPr>
        <p:spPr>
          <a:xfrm>
            <a:off x="5513366" y="2379534"/>
            <a:ext cx="1188042" cy="307777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C06D63A7-756A-4BB3-96DE-D9398C33D47E}"/>
              </a:ext>
            </a:extLst>
          </p:cNvPr>
          <p:cNvSpPr txBox="1"/>
          <p:nvPr/>
        </p:nvSpPr>
        <p:spPr>
          <a:xfrm>
            <a:off x="5475356" y="2318761"/>
            <a:ext cx="12715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solidFill>
                  <a:srgbClr val="DA7849"/>
                </a:solidFill>
                <a:latin typeface="Montserrat" panose="00000500000000000000" pitchFamily="2" charset="-52"/>
              </a:rPr>
              <a:t>ЗАМЕСТИТЕЛЬ</a:t>
            </a:r>
          </a:p>
          <a:p>
            <a:pPr algn="ctr"/>
            <a:r>
              <a:rPr lang="ru-RU" sz="1000" dirty="0">
                <a:solidFill>
                  <a:srgbClr val="DA7849"/>
                </a:solidFill>
                <a:latin typeface="Montserrat" panose="00000500000000000000" pitchFamily="2" charset="-52"/>
              </a:rPr>
              <a:t>ДИРЕКТОР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6C66FB78-98DE-4C1E-B338-B6B7CA5B6973}"/>
              </a:ext>
            </a:extLst>
          </p:cNvPr>
          <p:cNvSpPr txBox="1"/>
          <p:nvPr/>
        </p:nvSpPr>
        <p:spPr>
          <a:xfrm>
            <a:off x="5750558" y="2687311"/>
            <a:ext cx="6270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35 лет</a:t>
            </a:r>
          </a:p>
        </p:txBody>
      </p:sp>
      <p:sp>
        <p:nvSpPr>
          <p:cNvPr id="143" name="Прямоугольник: скругленные углы 142">
            <a:extLst>
              <a:ext uri="{FF2B5EF4-FFF2-40B4-BE49-F238E27FC236}">
                <a16:creationId xmlns:a16="http://schemas.microsoft.com/office/drawing/2014/main" id="{EB1B5F4E-4C44-4A0A-B202-F399030DD566}"/>
              </a:ext>
            </a:extLst>
          </p:cNvPr>
          <p:cNvSpPr/>
          <p:nvPr/>
        </p:nvSpPr>
        <p:spPr>
          <a:xfrm>
            <a:off x="5477167" y="4135503"/>
            <a:ext cx="1343532" cy="1289978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44" name="Прямоугольник: скругленные углы 143">
            <a:extLst>
              <a:ext uri="{FF2B5EF4-FFF2-40B4-BE49-F238E27FC236}">
                <a16:creationId xmlns:a16="http://schemas.microsoft.com/office/drawing/2014/main" id="{8A74831A-FF48-411E-8FF5-9B4C3124309B}"/>
              </a:ext>
            </a:extLst>
          </p:cNvPr>
          <p:cNvSpPr/>
          <p:nvPr/>
        </p:nvSpPr>
        <p:spPr>
          <a:xfrm>
            <a:off x="6829636" y="2280237"/>
            <a:ext cx="1188042" cy="346267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DDFDDF2A-9D9D-4ED2-A3BE-9ACD6D19DF04}"/>
              </a:ext>
            </a:extLst>
          </p:cNvPr>
          <p:cNvSpPr txBox="1"/>
          <p:nvPr/>
        </p:nvSpPr>
        <p:spPr>
          <a:xfrm>
            <a:off x="6829633" y="2288661"/>
            <a:ext cx="118804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rgbClr val="DA7849"/>
                </a:solidFill>
                <a:latin typeface="Montserrat" panose="00000500000000000000" pitchFamily="2" charset="-52"/>
              </a:rPr>
              <a:t>ДИРЕКТОР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87CE6DDB-42A1-435D-883D-220465010614}"/>
              </a:ext>
            </a:extLst>
          </p:cNvPr>
          <p:cNvSpPr txBox="1"/>
          <p:nvPr/>
        </p:nvSpPr>
        <p:spPr>
          <a:xfrm>
            <a:off x="7066828" y="2588014"/>
            <a:ext cx="63350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39 лет</a:t>
            </a:r>
          </a:p>
        </p:txBody>
      </p:sp>
      <p:sp>
        <p:nvSpPr>
          <p:cNvPr id="147" name="Прямоугольник: скругленные углы 146">
            <a:extLst>
              <a:ext uri="{FF2B5EF4-FFF2-40B4-BE49-F238E27FC236}">
                <a16:creationId xmlns:a16="http://schemas.microsoft.com/office/drawing/2014/main" id="{DAD08407-04C7-4153-A716-6BA87ACA1512}"/>
              </a:ext>
            </a:extLst>
          </p:cNvPr>
          <p:cNvSpPr/>
          <p:nvPr/>
        </p:nvSpPr>
        <p:spPr>
          <a:xfrm>
            <a:off x="6968520" y="4044591"/>
            <a:ext cx="1387838" cy="1242322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D83ABBAD-29BA-4C1A-92C7-7CBCA439C62A}"/>
              </a:ext>
            </a:extLst>
          </p:cNvPr>
          <p:cNvSpPr txBox="1"/>
          <p:nvPr/>
        </p:nvSpPr>
        <p:spPr>
          <a:xfrm>
            <a:off x="119413" y="4556097"/>
            <a:ext cx="120875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Квалификация </a:t>
            </a:r>
          </a:p>
          <a:p>
            <a:r>
              <a:rPr lang="ru-RU" sz="9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Техник</a:t>
            </a:r>
          </a:p>
          <a:p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З/п: 5 000 ₽ – 15 000 ₽ </a:t>
            </a:r>
          </a:p>
          <a:p>
            <a:endParaRPr lang="ru-RU" sz="9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3520E9D2-12F3-4DDE-93E3-0D3A66D9E733}"/>
              </a:ext>
            </a:extLst>
          </p:cNvPr>
          <p:cNvSpPr txBox="1"/>
          <p:nvPr/>
        </p:nvSpPr>
        <p:spPr>
          <a:xfrm>
            <a:off x="2912415" y="4385544"/>
            <a:ext cx="131223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Высшее образование. </a:t>
            </a:r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Настройка программного обеспечения</a:t>
            </a:r>
            <a:endParaRPr lang="en-US" sz="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  <a:p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З/п: </a:t>
            </a:r>
            <a:r>
              <a:rPr lang="en-US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50</a:t>
            </a:r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 000 ₽ – </a:t>
            </a:r>
            <a:r>
              <a:rPr lang="en-US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80</a:t>
            </a:r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 000 ₽ </a:t>
            </a:r>
          </a:p>
          <a:p>
            <a:endParaRPr lang="ru-RU" sz="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2F74624F-2F17-4CAD-9079-59ADF47C3A25}"/>
              </a:ext>
            </a:extLst>
          </p:cNvPr>
          <p:cNvSpPr txBox="1"/>
          <p:nvPr/>
        </p:nvSpPr>
        <p:spPr>
          <a:xfrm flipH="1">
            <a:off x="4169414" y="4159757"/>
            <a:ext cx="1408116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Высшее образование</a:t>
            </a:r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. Организаторские способности., производства и эксплуатации сложных технических систем</a:t>
            </a:r>
          </a:p>
          <a:p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З/п:  </a:t>
            </a:r>
            <a:r>
              <a:rPr lang="en-US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80</a:t>
            </a:r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 000 ₽ – </a:t>
            </a:r>
            <a:r>
              <a:rPr lang="en-US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120</a:t>
            </a:r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 000 ₽ </a:t>
            </a:r>
          </a:p>
          <a:p>
            <a:endParaRPr lang="ru-RU" sz="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274BA4CD-E06E-4EE6-AD8E-43F6AF914481}"/>
              </a:ext>
            </a:extLst>
          </p:cNvPr>
          <p:cNvSpPr txBox="1"/>
          <p:nvPr/>
        </p:nvSpPr>
        <p:spPr>
          <a:xfrm>
            <a:off x="5461504" y="4185311"/>
            <a:ext cx="1422575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Высшее образование.</a:t>
            </a:r>
          </a:p>
          <a:p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Долгосрочное планирование</a:t>
            </a:r>
          </a:p>
          <a:p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и оптимизация производственных процессов.</a:t>
            </a:r>
          </a:p>
          <a:p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З/п: </a:t>
            </a:r>
            <a:r>
              <a:rPr lang="en-US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120</a:t>
            </a:r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 000 ₽ – </a:t>
            </a:r>
            <a:r>
              <a:rPr lang="en-US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140</a:t>
            </a:r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 000 ₽ </a:t>
            </a:r>
          </a:p>
          <a:p>
            <a:endParaRPr lang="ru-RU" sz="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  <a:p>
            <a:endParaRPr lang="ru-RU" sz="800" b="1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1BFA2454-F48F-490A-A6A6-160BD177339A}"/>
              </a:ext>
            </a:extLst>
          </p:cNvPr>
          <p:cNvSpPr txBox="1"/>
          <p:nvPr/>
        </p:nvSpPr>
        <p:spPr>
          <a:xfrm>
            <a:off x="6968136" y="4152232"/>
            <a:ext cx="146439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Высшее образование.</a:t>
            </a:r>
            <a:endParaRPr lang="ru-RU" sz="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  <a:p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Опыт работы на нижестоящей должности не менее 3 лет </a:t>
            </a:r>
            <a:b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</a:br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З/п: </a:t>
            </a:r>
            <a:r>
              <a:rPr lang="en-US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140</a:t>
            </a:r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 000 ₽ – </a:t>
            </a:r>
            <a:r>
              <a:rPr lang="en-US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160</a:t>
            </a:r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 000 ₽ </a:t>
            </a:r>
          </a:p>
          <a:p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.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BCC1EB7E-F21C-49FD-90E7-32C79D6420F9}"/>
              </a:ext>
            </a:extLst>
          </p:cNvPr>
          <p:cNvSpPr txBox="1"/>
          <p:nvPr/>
        </p:nvSpPr>
        <p:spPr>
          <a:xfrm>
            <a:off x="1539435" y="4433873"/>
            <a:ext cx="135818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Среднее профессиональное образование. </a:t>
            </a:r>
          </a:p>
          <a:p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Техническое мышление</a:t>
            </a:r>
            <a:endParaRPr lang="en-US" sz="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  <a:p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З/п:  </a:t>
            </a:r>
            <a:r>
              <a:rPr lang="en-US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15</a:t>
            </a:r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 000 ₽ – 5</a:t>
            </a:r>
            <a:r>
              <a:rPr lang="en-US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0</a:t>
            </a:r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 000 ₽ </a:t>
            </a:r>
          </a:p>
          <a:p>
            <a:endParaRPr lang="ru-RU" sz="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71" name="Прямоугольник 70">
            <a:extLst>
              <a:ext uri="{FF2B5EF4-FFF2-40B4-BE49-F238E27FC236}">
                <a16:creationId xmlns:a16="http://schemas.microsoft.com/office/drawing/2014/main" id="{B36ADC36-0991-4679-904F-B08BB0425AC6}"/>
              </a:ext>
            </a:extLst>
          </p:cNvPr>
          <p:cNvSpPr/>
          <p:nvPr/>
        </p:nvSpPr>
        <p:spPr>
          <a:xfrm>
            <a:off x="0" y="5588511"/>
            <a:ext cx="12192000" cy="1274164"/>
          </a:xfrm>
          <a:prstGeom prst="rect">
            <a:avLst/>
          </a:prstGeom>
          <a:solidFill>
            <a:schemeClr val="bg1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Montserrat" panose="00000500000000000000" pitchFamily="2" charset="-52"/>
            </a:endParaRPr>
          </a:p>
        </p:txBody>
      </p:sp>
      <p:grpSp>
        <p:nvGrpSpPr>
          <p:cNvPr id="73" name="Группа 72">
            <a:extLst>
              <a:ext uri="{FF2B5EF4-FFF2-40B4-BE49-F238E27FC236}">
                <a16:creationId xmlns:a16="http://schemas.microsoft.com/office/drawing/2014/main" id="{7598BE47-E576-4BCC-9749-3C0EECEE783A}"/>
              </a:ext>
            </a:extLst>
          </p:cNvPr>
          <p:cNvGrpSpPr/>
          <p:nvPr/>
        </p:nvGrpSpPr>
        <p:grpSpPr>
          <a:xfrm>
            <a:off x="8440799" y="37440"/>
            <a:ext cx="3643938" cy="1190827"/>
            <a:chOff x="8400417" y="-1359"/>
            <a:chExt cx="3643938" cy="1190827"/>
          </a:xfrm>
        </p:grpSpPr>
        <p:pic>
          <p:nvPicPr>
            <p:cNvPr id="74" name="Рисунок 73">
              <a:extLst>
                <a:ext uri="{FF2B5EF4-FFF2-40B4-BE49-F238E27FC236}">
                  <a16:creationId xmlns:a16="http://schemas.microsoft.com/office/drawing/2014/main" id="{09557C74-5D00-4B14-89EF-B99C07206C9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660" t="21532" r="19790" b="19044"/>
            <a:stretch/>
          </p:blipFill>
          <p:spPr>
            <a:xfrm>
              <a:off x="9724843" y="-1359"/>
              <a:ext cx="1193341" cy="1190827"/>
            </a:xfrm>
            <a:prstGeom prst="rect">
              <a:avLst/>
            </a:prstGeom>
          </p:spPr>
        </p:pic>
        <p:pic>
          <p:nvPicPr>
            <p:cNvPr id="75" name="Picture 2">
              <a:extLst>
                <a:ext uri="{FF2B5EF4-FFF2-40B4-BE49-F238E27FC236}">
                  <a16:creationId xmlns:a16="http://schemas.microsoft.com/office/drawing/2014/main" id="{B3A1C4E3-A438-4AC2-9D87-C0DD3AD5C9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47770" y="2972"/>
              <a:ext cx="1096585" cy="11097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6" name="Рисунок 75">
              <a:extLst>
                <a:ext uri="{FF2B5EF4-FFF2-40B4-BE49-F238E27FC236}">
                  <a16:creationId xmlns:a16="http://schemas.microsoft.com/office/drawing/2014/main" id="{0871A429-E433-4A25-BFDC-19BCA3D41E11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8400417" y="14546"/>
              <a:ext cx="1175673" cy="1171081"/>
            </a:xfrm>
            <a:prstGeom prst="rect">
              <a:avLst/>
            </a:prstGeom>
          </p:spPr>
        </p:pic>
      </p:grpSp>
      <p:sp>
        <p:nvSpPr>
          <p:cNvPr id="82" name="Прямоугольник: скругленные углы 81">
            <a:extLst>
              <a:ext uri="{FF2B5EF4-FFF2-40B4-BE49-F238E27FC236}">
                <a16:creationId xmlns:a16="http://schemas.microsoft.com/office/drawing/2014/main" id="{7B4C59EE-15A8-4D73-A18F-6D877F10A384}"/>
              </a:ext>
            </a:extLst>
          </p:cNvPr>
          <p:cNvSpPr/>
          <p:nvPr/>
        </p:nvSpPr>
        <p:spPr>
          <a:xfrm>
            <a:off x="962994" y="3598687"/>
            <a:ext cx="873214" cy="616020"/>
          </a:xfrm>
          <a:prstGeom prst="roundRect">
            <a:avLst>
              <a:gd name="adj" fmla="val 22350"/>
            </a:avLst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FA2D73FB-CFE3-4E8A-B1A1-BAC9A93AE19B}"/>
              </a:ext>
            </a:extLst>
          </p:cNvPr>
          <p:cNvSpPr txBox="1"/>
          <p:nvPr/>
        </p:nvSpPr>
        <p:spPr>
          <a:xfrm>
            <a:off x="748194" y="3592250"/>
            <a:ext cx="1228075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solidFill>
                  <a:srgbClr val="DA7849"/>
                </a:solidFill>
                <a:latin typeface="Montserrat" panose="00000500000000000000" pitchFamily="2" charset="-52"/>
              </a:rPr>
              <a:t>Служба в армии</a:t>
            </a:r>
          </a:p>
          <a:p>
            <a:pPr algn="ctr"/>
            <a:r>
              <a:rPr lang="ru-RU" sz="1100" dirty="0">
                <a:solidFill>
                  <a:srgbClr val="DA7849"/>
                </a:solidFill>
                <a:latin typeface="Montserrat" panose="00000500000000000000" pitchFamily="2" charset="-52"/>
              </a:rPr>
              <a:t>1-год</a:t>
            </a:r>
            <a:endParaRPr lang="ru-RU" sz="1400" dirty="0">
              <a:solidFill>
                <a:srgbClr val="DA7849"/>
              </a:solidFill>
              <a:latin typeface="Montserrat" panose="00000500000000000000" pitchFamily="2" charset="-52"/>
            </a:endParaRPr>
          </a:p>
        </p:txBody>
      </p:sp>
      <p:grpSp>
        <p:nvGrpSpPr>
          <p:cNvPr id="80" name="Группа 79">
            <a:extLst>
              <a:ext uri="{FF2B5EF4-FFF2-40B4-BE49-F238E27FC236}">
                <a16:creationId xmlns:a16="http://schemas.microsoft.com/office/drawing/2014/main" id="{700C35E5-48AF-49D2-A7BC-352178FAD7FC}"/>
              </a:ext>
            </a:extLst>
          </p:cNvPr>
          <p:cNvGrpSpPr/>
          <p:nvPr/>
        </p:nvGrpSpPr>
        <p:grpSpPr>
          <a:xfrm>
            <a:off x="9765225" y="1429087"/>
            <a:ext cx="2209512" cy="463289"/>
            <a:chOff x="9823651" y="820087"/>
            <a:chExt cx="2209512" cy="463289"/>
          </a:xfrm>
        </p:grpSpPr>
        <p:sp>
          <p:nvSpPr>
            <p:cNvPr id="81" name="Прямоугольник: скругленные углы 80">
              <a:extLst>
                <a:ext uri="{FF2B5EF4-FFF2-40B4-BE49-F238E27FC236}">
                  <a16:creationId xmlns:a16="http://schemas.microsoft.com/office/drawing/2014/main" id="{69122850-DF50-4CCC-8A3E-E34114222901}"/>
                </a:ext>
              </a:extLst>
            </p:cNvPr>
            <p:cNvSpPr/>
            <p:nvPr/>
          </p:nvSpPr>
          <p:spPr>
            <a:xfrm>
              <a:off x="9823651" y="820087"/>
              <a:ext cx="2209512" cy="463289"/>
            </a:xfrm>
            <a:prstGeom prst="roundRect">
              <a:avLst/>
            </a:prstGeom>
            <a:solidFill>
              <a:srgbClr val="002C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Montserrat" panose="00000500000000000000" pitchFamily="2" charset="-52"/>
              </a:endParaRPr>
            </a:p>
          </p:txBody>
        </p:sp>
        <p:pic>
          <p:nvPicPr>
            <p:cNvPr id="84" name="Picture 2">
              <a:extLst>
                <a:ext uri="{FF2B5EF4-FFF2-40B4-BE49-F238E27FC236}">
                  <a16:creationId xmlns:a16="http://schemas.microsoft.com/office/drawing/2014/main" id="{69C2CD36-885B-41A6-8194-17CC72FF5D5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953" t="29244" r="10212" b="34275"/>
            <a:stretch/>
          </p:blipFill>
          <p:spPr bwMode="auto">
            <a:xfrm>
              <a:off x="9935701" y="820088"/>
              <a:ext cx="1998983" cy="4632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0320A296-31C4-4507-A8BF-9C6479E8D1D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773253" y="1338015"/>
            <a:ext cx="835952" cy="701060"/>
          </a:xfrm>
          <a:prstGeom prst="rect">
            <a:avLst/>
          </a:prstGeom>
        </p:spPr>
      </p:pic>
      <p:pic>
        <p:nvPicPr>
          <p:cNvPr id="93" name="Picture 8">
            <a:extLst>
              <a:ext uri="{FF2B5EF4-FFF2-40B4-BE49-F238E27FC236}">
                <a16:creationId xmlns:a16="http://schemas.microsoft.com/office/drawing/2014/main" id="{B06B3BDA-B2A9-42D4-A187-9F4F1737B0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9" t="6827" r="5391" b="6924"/>
          <a:stretch/>
        </p:blipFill>
        <p:spPr bwMode="auto">
          <a:xfrm>
            <a:off x="90495" y="5350070"/>
            <a:ext cx="1493258" cy="1461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4" name="TextBox 93">
            <a:extLst>
              <a:ext uri="{FF2B5EF4-FFF2-40B4-BE49-F238E27FC236}">
                <a16:creationId xmlns:a16="http://schemas.microsoft.com/office/drawing/2014/main" id="{4673D03A-B5E4-4F34-95F4-FE86154C34CC}"/>
              </a:ext>
            </a:extLst>
          </p:cNvPr>
          <p:cNvSpPr txBox="1"/>
          <p:nvPr/>
        </p:nvSpPr>
        <p:spPr>
          <a:xfrm>
            <a:off x="64637" y="5158828"/>
            <a:ext cx="95303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50" b="1" dirty="0">
                <a:solidFill>
                  <a:srgbClr val="DA7849"/>
                </a:solidFill>
                <a:latin typeface="Montserrat" panose="00000500000000000000" pitchFamily="2" charset="-52"/>
              </a:rPr>
              <a:t>Контакты</a:t>
            </a:r>
            <a:endParaRPr lang="ru-RU" sz="1200" b="1" dirty="0">
              <a:solidFill>
                <a:srgbClr val="DA7849"/>
              </a:solidFill>
              <a:latin typeface="Montserrat" panose="00000500000000000000" pitchFamily="2" charset="-52"/>
            </a:endParaRPr>
          </a:p>
        </p:txBody>
      </p:sp>
      <p:sp>
        <p:nvSpPr>
          <p:cNvPr id="103" name="Прямоугольник 102">
            <a:extLst>
              <a:ext uri="{FF2B5EF4-FFF2-40B4-BE49-F238E27FC236}">
                <a16:creationId xmlns:a16="http://schemas.microsoft.com/office/drawing/2014/main" id="{691FE7EF-4986-4C08-893A-7414C6F22576}"/>
              </a:ext>
            </a:extLst>
          </p:cNvPr>
          <p:cNvSpPr/>
          <p:nvPr/>
        </p:nvSpPr>
        <p:spPr>
          <a:xfrm>
            <a:off x="8468440" y="2059740"/>
            <a:ext cx="379302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b="1" dirty="0">
                <a:solidFill>
                  <a:schemeClr val="accent2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Меры поддержки в развитии карьеры</a:t>
            </a:r>
          </a:p>
        </p:txBody>
      </p:sp>
      <p:sp>
        <p:nvSpPr>
          <p:cNvPr id="104" name="Прямоугольник 103">
            <a:extLst>
              <a:ext uri="{FF2B5EF4-FFF2-40B4-BE49-F238E27FC236}">
                <a16:creationId xmlns:a16="http://schemas.microsoft.com/office/drawing/2014/main" id="{75D11FB8-F686-4D57-BF4A-487EE9800386}"/>
              </a:ext>
            </a:extLst>
          </p:cNvPr>
          <p:cNvSpPr/>
          <p:nvPr/>
        </p:nvSpPr>
        <p:spPr>
          <a:xfrm>
            <a:off x="8492709" y="2404724"/>
            <a:ext cx="3724838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Разнообразная студенческая жизнь</a:t>
            </a:r>
          </a:p>
        </p:txBody>
      </p:sp>
      <p:sp>
        <p:nvSpPr>
          <p:cNvPr id="105" name="Прямоугольник 104">
            <a:extLst>
              <a:ext uri="{FF2B5EF4-FFF2-40B4-BE49-F238E27FC236}">
                <a16:creationId xmlns:a16="http://schemas.microsoft.com/office/drawing/2014/main" id="{0FC1677A-6729-4198-B4A1-7B3CF9D90BF4}"/>
              </a:ext>
            </a:extLst>
          </p:cNvPr>
          <p:cNvSpPr/>
          <p:nvPr/>
        </p:nvSpPr>
        <p:spPr>
          <a:xfrm>
            <a:off x="8470257" y="2703542"/>
            <a:ext cx="3500535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Участие в чемпионатном движении «Профессионалы»</a:t>
            </a:r>
          </a:p>
        </p:txBody>
      </p:sp>
      <p:sp>
        <p:nvSpPr>
          <p:cNvPr id="106" name="Прямоугольник 105">
            <a:extLst>
              <a:ext uri="{FF2B5EF4-FFF2-40B4-BE49-F238E27FC236}">
                <a16:creationId xmlns:a16="http://schemas.microsoft.com/office/drawing/2014/main" id="{5864EB91-4B7D-44C8-B6B6-546F9DA2F168}"/>
              </a:ext>
            </a:extLst>
          </p:cNvPr>
          <p:cNvSpPr/>
          <p:nvPr/>
        </p:nvSpPr>
        <p:spPr>
          <a:xfrm>
            <a:off x="8489438" y="3126955"/>
            <a:ext cx="3685916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Прохождение оплачиваемых производственных практик в ООО «НМЗ»</a:t>
            </a:r>
          </a:p>
        </p:txBody>
      </p:sp>
      <p:sp>
        <p:nvSpPr>
          <p:cNvPr id="107" name="Прямоугольник 106">
            <a:extLst>
              <a:ext uri="{FF2B5EF4-FFF2-40B4-BE49-F238E27FC236}">
                <a16:creationId xmlns:a16="http://schemas.microsoft.com/office/drawing/2014/main" id="{A147B62D-4855-4B4E-AA14-A7EFC46D677F}"/>
              </a:ext>
            </a:extLst>
          </p:cNvPr>
          <p:cNvSpPr/>
          <p:nvPr/>
        </p:nvSpPr>
        <p:spPr>
          <a:xfrm>
            <a:off x="8489438" y="3759839"/>
            <a:ext cx="3685916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Заключение договора на целевое обучение с ООО «НМЗ» и предприятиями-партнерами кластера</a:t>
            </a:r>
          </a:p>
        </p:txBody>
      </p:sp>
      <p:sp>
        <p:nvSpPr>
          <p:cNvPr id="108" name="Прямоугольник 107">
            <a:extLst>
              <a:ext uri="{FF2B5EF4-FFF2-40B4-BE49-F238E27FC236}">
                <a16:creationId xmlns:a16="http://schemas.microsoft.com/office/drawing/2014/main" id="{C347B98F-0303-4594-BDC0-96F2F8B2BA44}"/>
              </a:ext>
            </a:extLst>
          </p:cNvPr>
          <p:cNvSpPr/>
          <p:nvPr/>
        </p:nvSpPr>
        <p:spPr>
          <a:xfrm>
            <a:off x="8429366" y="4538864"/>
            <a:ext cx="3788181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Участие в корпоративных конкурсах профессионального мастерства ООО «НМЗ» и предприятий-партнеров кластера</a:t>
            </a:r>
          </a:p>
        </p:txBody>
      </p:sp>
      <p:sp>
        <p:nvSpPr>
          <p:cNvPr id="109" name="Прямоугольник 108">
            <a:extLst>
              <a:ext uri="{FF2B5EF4-FFF2-40B4-BE49-F238E27FC236}">
                <a16:creationId xmlns:a16="http://schemas.microsoft.com/office/drawing/2014/main" id="{2414E50F-DAE5-4E1D-9B95-9A1E2C980077}"/>
              </a:ext>
            </a:extLst>
          </p:cNvPr>
          <p:cNvSpPr/>
          <p:nvPr/>
        </p:nvSpPr>
        <p:spPr>
          <a:xfrm>
            <a:off x="2508819" y="5411915"/>
            <a:ext cx="68691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chemeClr val="accent2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Меры поддержки от опорного </a:t>
            </a:r>
            <a:r>
              <a:rPr lang="ru-RU" sz="1600" b="1" dirty="0">
                <a:solidFill>
                  <a:schemeClr val="accent2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работодателя</a:t>
            </a:r>
            <a:r>
              <a:rPr lang="ru-RU" b="1" dirty="0">
                <a:solidFill>
                  <a:schemeClr val="accent2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 ООО «НМЗ»</a:t>
            </a:r>
          </a:p>
        </p:txBody>
      </p:sp>
      <p:sp>
        <p:nvSpPr>
          <p:cNvPr id="110" name="Прямоугольник 109">
            <a:extLst>
              <a:ext uri="{FF2B5EF4-FFF2-40B4-BE49-F238E27FC236}">
                <a16:creationId xmlns:a16="http://schemas.microsoft.com/office/drawing/2014/main" id="{CFBB6B8A-532C-406F-923E-FC1EBEDA28BA}"/>
              </a:ext>
            </a:extLst>
          </p:cNvPr>
          <p:cNvSpPr/>
          <p:nvPr/>
        </p:nvSpPr>
        <p:spPr>
          <a:xfrm>
            <a:off x="1656952" y="5794445"/>
            <a:ext cx="1883786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Стабильная З/П</a:t>
            </a:r>
          </a:p>
        </p:txBody>
      </p:sp>
      <p:sp>
        <p:nvSpPr>
          <p:cNvPr id="111" name="Прямоугольник 110">
            <a:extLst>
              <a:ext uri="{FF2B5EF4-FFF2-40B4-BE49-F238E27FC236}">
                <a16:creationId xmlns:a16="http://schemas.microsoft.com/office/drawing/2014/main" id="{B86D7CE5-5235-4ABB-AC70-A49015D2C0FE}"/>
              </a:ext>
            </a:extLst>
          </p:cNvPr>
          <p:cNvSpPr/>
          <p:nvPr/>
        </p:nvSpPr>
        <p:spPr>
          <a:xfrm>
            <a:off x="1637049" y="6061840"/>
            <a:ext cx="439989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Расширенный социальный пакет в соответствие с Коллективным договором</a:t>
            </a:r>
          </a:p>
        </p:txBody>
      </p:sp>
      <p:sp>
        <p:nvSpPr>
          <p:cNvPr id="112" name="Прямоугольник 111">
            <a:extLst>
              <a:ext uri="{FF2B5EF4-FFF2-40B4-BE49-F238E27FC236}">
                <a16:creationId xmlns:a16="http://schemas.microsoft.com/office/drawing/2014/main" id="{CF9D1B3E-701C-4EB6-8DAA-E76DBC949121}"/>
              </a:ext>
            </a:extLst>
          </p:cNvPr>
          <p:cNvSpPr/>
          <p:nvPr/>
        </p:nvSpPr>
        <p:spPr>
          <a:xfrm>
            <a:off x="5958293" y="5842900"/>
            <a:ext cx="5607625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Дополнительное обучение за счет средств работодателя </a:t>
            </a:r>
          </a:p>
        </p:txBody>
      </p:sp>
      <p:sp>
        <p:nvSpPr>
          <p:cNvPr id="117" name="Прямоугольник 116">
            <a:extLst>
              <a:ext uri="{FF2B5EF4-FFF2-40B4-BE49-F238E27FC236}">
                <a16:creationId xmlns:a16="http://schemas.microsoft.com/office/drawing/2014/main" id="{B5169A7F-89ED-4A42-BD1B-105A16C3E018}"/>
              </a:ext>
            </a:extLst>
          </p:cNvPr>
          <p:cNvSpPr/>
          <p:nvPr/>
        </p:nvSpPr>
        <p:spPr>
          <a:xfrm>
            <a:off x="5997072" y="6112506"/>
            <a:ext cx="5088252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Материальное стимулирование в период обучения</a:t>
            </a:r>
          </a:p>
        </p:txBody>
      </p:sp>
      <p:sp>
        <p:nvSpPr>
          <p:cNvPr id="124" name="Прямоугольник 123">
            <a:extLst>
              <a:ext uri="{FF2B5EF4-FFF2-40B4-BE49-F238E27FC236}">
                <a16:creationId xmlns:a16="http://schemas.microsoft.com/office/drawing/2014/main" id="{BAEC8AE6-B3F0-4F4F-B294-C1358D2B1BA4}"/>
              </a:ext>
            </a:extLst>
          </p:cNvPr>
          <p:cNvSpPr/>
          <p:nvPr/>
        </p:nvSpPr>
        <p:spPr>
          <a:xfrm>
            <a:off x="1645202" y="6538338"/>
            <a:ext cx="3190297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Корпоративные мероприятия </a:t>
            </a:r>
          </a:p>
        </p:txBody>
      </p:sp>
      <p:sp>
        <p:nvSpPr>
          <p:cNvPr id="125" name="Прямоугольник 124">
            <a:extLst>
              <a:ext uri="{FF2B5EF4-FFF2-40B4-BE49-F238E27FC236}">
                <a16:creationId xmlns:a16="http://schemas.microsoft.com/office/drawing/2014/main" id="{21C8F5E7-FBD4-4BF1-960F-B3A9BD76A738}"/>
              </a:ext>
            </a:extLst>
          </p:cNvPr>
          <p:cNvSpPr/>
          <p:nvPr/>
        </p:nvSpPr>
        <p:spPr>
          <a:xfrm>
            <a:off x="5997072" y="6386315"/>
            <a:ext cx="393863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Льготные путевки для сотрудников/детей сотрудников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4B05EABD-6864-47D0-99E0-4BD186B98598}"/>
              </a:ext>
            </a:extLst>
          </p:cNvPr>
          <p:cNvSpPr txBox="1"/>
          <p:nvPr/>
        </p:nvSpPr>
        <p:spPr>
          <a:xfrm>
            <a:off x="10730199" y="6109460"/>
            <a:ext cx="15005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DA7849"/>
                </a:solidFill>
                <a:latin typeface="Montserrat" panose="00000500000000000000" pitchFamily="2" charset="-52"/>
              </a:rPr>
              <a:t>ТЫ В</a:t>
            </a:r>
          </a:p>
          <a:p>
            <a:pPr algn="ctr"/>
            <a:r>
              <a:rPr lang="ru-RU" sz="1400" dirty="0">
                <a:solidFill>
                  <a:srgbClr val="DA7849"/>
                </a:solidFill>
                <a:latin typeface="Montserrat" panose="00000500000000000000" pitchFamily="2" charset="-52"/>
              </a:rPr>
              <a:t>ХОРОШЕЙ </a:t>
            </a:r>
          </a:p>
          <a:p>
            <a:pPr algn="ctr"/>
            <a:r>
              <a:rPr lang="ru-RU" sz="1400" dirty="0">
                <a:solidFill>
                  <a:srgbClr val="DA7849"/>
                </a:solidFill>
                <a:latin typeface="Montserrat" panose="00000500000000000000" pitchFamily="2" charset="-52"/>
              </a:rPr>
              <a:t>КОМПАНИИ!</a:t>
            </a:r>
          </a:p>
        </p:txBody>
      </p:sp>
    </p:spTree>
    <p:extLst>
      <p:ext uri="{BB962C8B-B14F-4D97-AF65-F5344CB8AC3E}">
        <p14:creationId xmlns:p14="http://schemas.microsoft.com/office/powerpoint/2010/main" val="302270826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280</Words>
  <Application>Microsoft Office PowerPoint</Application>
  <PresentationFormat>Широкоэкранный</PresentationFormat>
  <Paragraphs>58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Montserrat</vt:lpstr>
      <vt:lpstr>Wingdings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Тамара Шигалёва</dc:creator>
  <cp:lastModifiedBy>Тамара Шигалёва</cp:lastModifiedBy>
  <cp:revision>1</cp:revision>
  <dcterms:created xsi:type="dcterms:W3CDTF">2024-03-19T13:50:23Z</dcterms:created>
  <dcterms:modified xsi:type="dcterms:W3CDTF">2024-03-19T13:51:34Z</dcterms:modified>
</cp:coreProperties>
</file>